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55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52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97940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7141464"/>
            <a:ext cx="12984480" cy="3657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832104" y="3456432"/>
            <a:ext cx="12984480" cy="3419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AI-Driven MIMO Equalization in Fading Channels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199861" y="5639010"/>
            <a:ext cx="59893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Zhang et al., AI for 6G: Research Visions, IEEE Access, 2020.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3535628"/>
            <a:ext cx="59893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 algn="l">
              <a:lnSpc>
                <a:spcPts val="2780"/>
              </a:lnSpc>
              <a:buFont typeface="Wingdings" panose="05000000000000000000" pitchFamily="2" charset="2"/>
              <a:buChar char="Ø"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Classical equalizers (ZF, MMSE) fail under non-ideal channels.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58521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Motivation &amp; Research Gap</a:t>
            </a:r>
            <a:endParaRPr lang="en-US" sz="4640" dirty="0"/>
          </a:p>
        </p:txBody>
      </p:sp>
      <p:sp>
        <p:nvSpPr>
          <p:cNvPr id="7" name="Text 3"/>
          <p:cNvSpPr/>
          <p:nvPr/>
        </p:nvSpPr>
        <p:spPr>
          <a:xfrm>
            <a:off x="1078992" y="2134808"/>
            <a:ext cx="59893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 algn="l">
              <a:lnSpc>
                <a:spcPts val="2780"/>
              </a:lnSpc>
              <a:buFont typeface="Wingdings" panose="05000000000000000000" pitchFamily="2" charset="2"/>
              <a:buChar char="Ø"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6G demands ultra-reliable low-latency communication (URLLC).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199861" y="6694932"/>
            <a:ext cx="59893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Björnson et al., Learning-based MIMO, IEEE JSAC, 2022.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713121" y="2105432"/>
            <a:ext cx="59893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 algn="l">
              <a:lnSpc>
                <a:spcPts val="2780"/>
              </a:lnSpc>
              <a:buFont typeface="Wingdings" panose="05000000000000000000" pitchFamily="2" charset="2"/>
              <a:buChar char="Ø"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Fading in MIMO severely degrades signal recovery performance.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7713121" y="3506776"/>
            <a:ext cx="59893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b="1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Gap</a:t>
            </a: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: Use neural networks for adaptive real-time signal equalization.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832104" y="515721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References: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98855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16" y="6540482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216" y="5040866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216" y="6540482"/>
            <a:ext cx="457200" cy="4937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16" y="5040866"/>
            <a:ext cx="457200" cy="49377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581912" y="7134842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Bit Error Rate (BER)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969264" y="6613634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8220456" y="5635226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Recover original bits under fading and noise.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813816" y="3114793"/>
            <a:ext cx="12984480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System Setup &amp; Problem Formulation</a:t>
            </a:r>
            <a:endParaRPr lang="en-US" sz="4640" dirty="0"/>
          </a:p>
        </p:txBody>
      </p:sp>
      <p:sp>
        <p:nvSpPr>
          <p:cNvPr id="12" name="Text 4"/>
          <p:cNvSpPr/>
          <p:nvPr/>
        </p:nvSpPr>
        <p:spPr>
          <a:xfrm>
            <a:off x="8220456" y="6577058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Comparison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7607808" y="511401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1581912" y="5077442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MIMO Configuration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8220456" y="5077442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Task</a:t>
            </a: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7607808" y="6613634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7" name="Text 9"/>
          <p:cNvSpPr/>
          <p:nvPr/>
        </p:nvSpPr>
        <p:spPr>
          <a:xfrm>
            <a:off x="1581912" y="6577058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Metric</a:t>
            </a:r>
            <a:endParaRPr lang="en-US" sz="2320" dirty="0"/>
          </a:p>
        </p:txBody>
      </p:sp>
      <p:sp>
        <p:nvSpPr>
          <p:cNvPr id="18" name="Text 10"/>
          <p:cNvSpPr/>
          <p:nvPr/>
        </p:nvSpPr>
        <p:spPr>
          <a:xfrm>
            <a:off x="1581912" y="5635226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4×4 antennas, QPSK, Rician fading (K=10 dB).</a:t>
            </a:r>
            <a:endParaRPr lang="en-US" sz="1850" dirty="0"/>
          </a:p>
        </p:txBody>
      </p:sp>
      <p:sp>
        <p:nvSpPr>
          <p:cNvPr id="19" name="Text 11"/>
          <p:cNvSpPr/>
          <p:nvPr/>
        </p:nvSpPr>
        <p:spPr>
          <a:xfrm>
            <a:off x="969264" y="511401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20" name="Text 12"/>
          <p:cNvSpPr/>
          <p:nvPr/>
        </p:nvSpPr>
        <p:spPr>
          <a:xfrm>
            <a:off x="8220456" y="7134842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Zero-Forcing (baseline) vs. Neural Network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784" y="1760167"/>
            <a:ext cx="6327648" cy="9190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1755648"/>
            <a:ext cx="6327648" cy="950766"/>
          </a:xfrm>
          <a:prstGeom prst="rect">
            <a:avLst/>
          </a:prstGeom>
        </p:spPr>
      </p:pic>
      <p:graphicFrame>
        <p:nvGraphicFramePr>
          <p:cNvPr id="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396688"/>
              </p:ext>
            </p:extLst>
          </p:nvPr>
        </p:nvGraphicFramePr>
        <p:xfrm>
          <a:off x="795528" y="3336929"/>
          <a:ext cx="12947904" cy="419100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6473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3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9038"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780"/>
                        </a:lnSpc>
                        <a:buNone/>
                      </a:pPr>
                      <a:r>
                        <a:rPr lang="en-US" sz="1600" b="1" dirty="0">
                          <a:solidFill>
                            <a:srgbClr val="03141C"/>
                          </a:solidFill>
                        </a:rPr>
                        <a:t>Component</a:t>
                      </a:r>
                      <a:endParaRPr lang="en-US" sz="1600" b="1" dirty="0"/>
                    </a:p>
                  </a:txBody>
                  <a:tcPr marL="234950" marR="234950" marT="234950" marB="23495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780"/>
                        </a:lnSpc>
                        <a:buNone/>
                      </a:pPr>
                      <a:r>
                        <a:rPr lang="en-US" sz="1600" b="1" dirty="0">
                          <a:solidFill>
                            <a:srgbClr val="03141C"/>
                          </a:solidFill>
                        </a:rPr>
                        <a:t>Description</a:t>
                      </a:r>
                      <a:endParaRPr lang="en-US" sz="1600" b="1" dirty="0"/>
                    </a:p>
                  </a:txBody>
                  <a:tcPr marL="234950" marR="234950" marT="234950" marB="23495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03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600" dirty="0">
                          <a:solidFill>
                            <a:srgbClr val="03141C"/>
                          </a:solidFill>
                        </a:rPr>
                        <a:t>Input</a:t>
                      </a:r>
                      <a:endParaRPr lang="en-US" sz="1600" dirty="0"/>
                    </a:p>
                  </a:txBody>
                  <a:tcPr marL="234950" marR="234950" marT="234950" marB="234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600" dirty="0">
                          <a:solidFill>
                            <a:srgbClr val="03141C"/>
                          </a:solidFill>
                        </a:rPr>
                        <a:t>Real/imag of channel matrix and y</a:t>
                      </a:r>
                      <a:endParaRPr lang="en-US" sz="1600" dirty="0"/>
                    </a:p>
                  </a:txBody>
                  <a:tcPr marL="234950" marR="234950" marT="234950" marB="234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03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600" dirty="0">
                          <a:solidFill>
                            <a:srgbClr val="03141C"/>
                          </a:solidFill>
                        </a:rPr>
                        <a:t>Hidden Layer</a:t>
                      </a:r>
                      <a:endParaRPr lang="en-US" sz="1600" dirty="0"/>
                    </a:p>
                  </a:txBody>
                  <a:tcPr marL="234950" marR="234950" marT="234950" marB="234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600" dirty="0">
                          <a:solidFill>
                            <a:srgbClr val="03141C"/>
                          </a:solidFill>
                        </a:rPr>
                        <a:t>128 neurons, ReLU activation</a:t>
                      </a:r>
                      <a:endParaRPr lang="en-US" sz="1600" dirty="0"/>
                    </a:p>
                  </a:txBody>
                  <a:tcPr marL="234950" marR="234950" marT="234950" marB="234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03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600" dirty="0">
                          <a:solidFill>
                            <a:srgbClr val="03141C"/>
                          </a:solidFill>
                        </a:rPr>
                        <a:t>Output</a:t>
                      </a:r>
                      <a:endParaRPr lang="en-US" sz="1600" dirty="0"/>
                    </a:p>
                  </a:txBody>
                  <a:tcPr marL="234950" marR="234950" marT="234950" marB="234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600" dirty="0">
                          <a:solidFill>
                            <a:srgbClr val="03141C"/>
                          </a:solidFill>
                        </a:rPr>
                        <a:t>Predicted bit probabilities</a:t>
                      </a:r>
                      <a:endParaRPr lang="en-US" sz="1600" dirty="0"/>
                    </a:p>
                  </a:txBody>
                  <a:tcPr marL="234950" marR="234950" marT="234950" marB="234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03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600" dirty="0">
                          <a:solidFill>
                            <a:srgbClr val="03141C"/>
                          </a:solidFill>
                        </a:rPr>
                        <a:t>Output Layer</a:t>
                      </a:r>
                      <a:endParaRPr lang="en-US" sz="1600" dirty="0"/>
                    </a:p>
                  </a:txBody>
                  <a:tcPr marL="234950" marR="234950" marT="234950" marB="234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600" dirty="0">
                          <a:solidFill>
                            <a:srgbClr val="03141C"/>
                          </a:solidFill>
                        </a:rPr>
                        <a:t>Sigmoid + regression loss</a:t>
                      </a:r>
                      <a:endParaRPr lang="en-US" sz="1600" dirty="0"/>
                    </a:p>
                  </a:txBody>
                  <a:tcPr marL="234950" marR="234950" marT="234950" marB="234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03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600" dirty="0">
                          <a:solidFill>
                            <a:srgbClr val="03141C"/>
                          </a:solidFill>
                        </a:rPr>
                        <a:t>Framework</a:t>
                      </a:r>
                      <a:endParaRPr lang="en-US" sz="1600" dirty="0"/>
                    </a:p>
                  </a:txBody>
                  <a:tcPr marL="234950" marR="234950" marT="234950" marB="234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600" dirty="0">
                          <a:solidFill>
                            <a:srgbClr val="03141C"/>
                          </a:solidFill>
                        </a:rPr>
                        <a:t>MATLAB Deep Learning Toolbox</a:t>
                      </a:r>
                      <a:endParaRPr lang="en-US" sz="1600" dirty="0"/>
                    </a:p>
                  </a:txBody>
                  <a:tcPr marL="234950" marR="234950" marT="234950" marB="23495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 1"/>
          <p:cNvSpPr/>
          <p:nvPr/>
        </p:nvSpPr>
        <p:spPr>
          <a:xfrm>
            <a:off x="7690104" y="1755648"/>
            <a:ext cx="58430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1600" dirty="0">
                <a:solidFill>
                  <a:srgbClr val="03141C"/>
                </a:solidFill>
                <a:ea typeface="思源黑体-思源黑体-Bold" pitchFamily="34" charset="-122"/>
                <a:cs typeface="思源黑体-思源黑体-Bold" pitchFamily="34" charset="-120"/>
              </a:rPr>
              <a:t>Proposed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7676388" y="2153202"/>
            <a:ext cx="58430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600" dirty="0">
                <a:solidFill>
                  <a:srgbClr val="03141C"/>
                </a:solidFill>
                <a:ea typeface="Arial-Regular" pitchFamily="34" charset="-122"/>
                <a:cs typeface="Arial-Regular" pitchFamily="34" charset="-120"/>
              </a:rPr>
              <a:t> Feedforward Neural Network (FNN).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822960" y="41148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Neural Equalizer Methodology</a:t>
            </a:r>
            <a:endParaRPr lang="en-US" sz="4640" dirty="0"/>
          </a:p>
        </p:txBody>
      </p:sp>
      <p:sp>
        <p:nvSpPr>
          <p:cNvPr id="14" name="Text 6"/>
          <p:cNvSpPr/>
          <p:nvPr/>
        </p:nvSpPr>
        <p:spPr>
          <a:xfrm>
            <a:off x="841248" y="129844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dirty="0">
                <a:solidFill>
                  <a:srgbClr val="03141C"/>
                </a:solidFill>
                <a:ea typeface="Arial-Regular" pitchFamily="34" charset="-122"/>
                <a:cs typeface="Arial-Regular" pitchFamily="34" charset="-120"/>
              </a:rPr>
              <a:t>Approach Overview:</a:t>
            </a:r>
            <a:endParaRPr lang="en-US" dirty="0"/>
          </a:p>
        </p:txBody>
      </p:sp>
      <p:sp>
        <p:nvSpPr>
          <p:cNvPr id="15" name="Text 7"/>
          <p:cNvSpPr/>
          <p:nvPr/>
        </p:nvSpPr>
        <p:spPr>
          <a:xfrm>
            <a:off x="1088136" y="2193824"/>
            <a:ext cx="58430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600" dirty="0">
                <a:solidFill>
                  <a:srgbClr val="03141C"/>
                </a:solidFill>
                <a:ea typeface="Arial-Regular" pitchFamily="34" charset="-122"/>
                <a:cs typeface="Arial-Regular" pitchFamily="34" charset="-120"/>
              </a:rPr>
              <a:t> ZF Equalizer (uses pseudo-inverse).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1074420" y="1775407"/>
            <a:ext cx="584301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1600" dirty="0">
                <a:solidFill>
                  <a:srgbClr val="03141C"/>
                </a:solidFill>
                <a:ea typeface="思源黑体-思源黑体-Bold" pitchFamily="34" charset="-122"/>
                <a:cs typeface="思源黑体-思源黑体-Bold" pitchFamily="34" charset="-120"/>
              </a:rPr>
              <a:t>Baseline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aphicFrame>
        <p:nvGraphicFramePr>
          <p:cNvPr id="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234675"/>
              </p:ext>
            </p:extLst>
          </p:nvPr>
        </p:nvGraphicFramePr>
        <p:xfrm>
          <a:off x="832104" y="1746505"/>
          <a:ext cx="12947904" cy="2099691"/>
        </p:xfrm>
        <a:graphic>
          <a:graphicData uri="http://schemas.openxmlformats.org/drawingml/2006/table">
            <a:tbl>
              <a:tblPr/>
              <a:tblGrid>
                <a:gridCol w="4315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5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5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929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800" dirty="0">
                          <a:solidFill>
                            <a:srgbClr val="03141C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Metric</a:t>
                      </a:r>
                      <a:endParaRPr lang="en-US" sz="18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800" dirty="0">
                          <a:solidFill>
                            <a:srgbClr val="03141C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Zero-Forcing</a:t>
                      </a:r>
                      <a:endParaRPr lang="en-US" sz="18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800" dirty="0">
                          <a:solidFill>
                            <a:srgbClr val="03141C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Neural Net</a:t>
                      </a:r>
                      <a:endParaRPr lang="en-US" sz="18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9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800" dirty="0">
                          <a:solidFill>
                            <a:srgbClr val="03141C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Bit Error Rate</a:t>
                      </a:r>
                      <a:endParaRPr lang="en-US" sz="18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800" dirty="0">
                          <a:solidFill>
                            <a:srgbClr val="03141C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~0.09012</a:t>
                      </a:r>
                      <a:endParaRPr lang="en-US" sz="18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800" dirty="0">
                          <a:solidFill>
                            <a:srgbClr val="03141C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\~0.02187</a:t>
                      </a:r>
                      <a:endParaRPr lang="en-US" sz="18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9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800" dirty="0">
                          <a:solidFill>
                            <a:srgbClr val="03141C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Gain</a:t>
                      </a:r>
                      <a:endParaRPr lang="en-US" sz="18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800" dirty="0">
                          <a:solidFill>
                            <a:srgbClr val="03141C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—</a:t>
                      </a:r>
                      <a:endParaRPr lang="en-US" sz="18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800" dirty="0">
                          <a:solidFill>
                            <a:srgbClr val="03141C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\~75.74% ↓ BER</a:t>
                      </a:r>
                      <a:endParaRPr lang="en-US" sz="18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 3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Results &amp; Performance</a:t>
            </a:r>
            <a:endParaRPr lang="en-US" sz="464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AC4F6B-B87B-E8B6-F24B-0558AB004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829" y="3951891"/>
            <a:ext cx="6017908" cy="40727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14630400" cy="818755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344" y="3794760"/>
            <a:ext cx="4544568" cy="391457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344" y="3794760"/>
            <a:ext cx="4544568" cy="391457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6303" y="3779625"/>
            <a:ext cx="4544568" cy="391457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701784" y="4489704"/>
            <a:ext cx="3986784" cy="61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Imperfect CSI or correlated channels.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22960" y="3172968"/>
            <a:ext cx="12984480" cy="3071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b="1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Future Work</a:t>
            </a: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: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7808976" y="4882896"/>
            <a:ext cx="173736" cy="2993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701784" y="6931152"/>
            <a:ext cx="3986784" cy="61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Federated learning for edge deployment.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2199132"/>
            <a:ext cx="6299271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AI-based equalizers enable resilience in non-ideal 6G environments.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6053328" y="5888736"/>
            <a:ext cx="173736" cy="2993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7808976" y="6503464"/>
            <a:ext cx="173736" cy="2993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7708392" y="1996545"/>
            <a:ext cx="59893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Complement traditional equalization for edge intelligence.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Research Relevance &amp; Future Work</a:t>
            </a:r>
            <a:endParaRPr lang="en-US" sz="4640" dirty="0"/>
          </a:p>
        </p:txBody>
      </p:sp>
      <p:sp>
        <p:nvSpPr>
          <p:cNvPr id="15" name="Text 9"/>
          <p:cNvSpPr/>
          <p:nvPr/>
        </p:nvSpPr>
        <p:spPr>
          <a:xfrm>
            <a:off x="832104" y="174650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b="1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Relevance:</a:t>
            </a:r>
            <a:endParaRPr lang="en-US" sz="1850" b="1" dirty="0"/>
          </a:p>
        </p:txBody>
      </p:sp>
      <p:sp>
        <p:nvSpPr>
          <p:cNvPr id="16" name="Text 10"/>
          <p:cNvSpPr/>
          <p:nvPr/>
        </p:nvSpPr>
        <p:spPr>
          <a:xfrm>
            <a:off x="941832" y="5705856"/>
            <a:ext cx="3511296" cy="61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CNN/RNN/Transformer-based equalizers.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3049050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082322"/>
            <a:ext cx="457200" cy="4937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609344" y="5558501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832104" y="694944"/>
            <a:ext cx="8010144" cy="1044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10" name="Text 3"/>
          <p:cNvSpPr/>
          <p:nvPr/>
        </p:nvSpPr>
        <p:spPr>
          <a:xfrm>
            <a:off x="832104" y="2189514"/>
            <a:ext cx="8010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Takeaways: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996696" y="312220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1609344" y="3085626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AI equalization reduces BER significantly vs. ZF.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609344" y="4118898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Demonstrates potential for smarter 6G receivers.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725484" y="6365169"/>
            <a:ext cx="8010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800" b="1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“The best way to predict the future is to invent it.” — Alan Kay</a:t>
            </a:r>
            <a:endParaRPr lang="en-US" sz="2800" b="1" dirty="0"/>
          </a:p>
        </p:txBody>
      </p:sp>
      <p:sp>
        <p:nvSpPr>
          <p:cNvPr id="16" name="Text 9"/>
          <p:cNvSpPr/>
          <p:nvPr/>
        </p:nvSpPr>
        <p:spPr>
          <a:xfrm>
            <a:off x="996696" y="4155474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1985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304</Words>
  <Application>Microsoft Office PowerPoint</Application>
  <PresentationFormat>Custom</PresentationFormat>
  <Paragraphs>77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Arial-Regular</vt:lpstr>
      <vt:lpstr>Wingdings</vt:lpstr>
      <vt:lpstr>思源黑体-思源黑体-Bold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Joel Ojerinde</cp:lastModifiedBy>
  <cp:revision>4</cp:revision>
  <dcterms:created xsi:type="dcterms:W3CDTF">2025-07-16T00:08:14Z</dcterms:created>
  <dcterms:modified xsi:type="dcterms:W3CDTF">2025-07-16T12:17:45Z</dcterms:modified>
</cp:coreProperties>
</file>